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Intro Rust" panose="020B0604020202020204" charset="0"/>
      <p:regular r:id="rId22"/>
    </p:embeddedFont>
    <p:embeddedFont>
      <p:font typeface="Lato" panose="020F0502020204030203" pitchFamily="34" charset="0"/>
      <p:regular r:id="rId23"/>
    </p:embeddedFont>
    <p:embeddedFont>
      <p:font typeface="Lato Bold" panose="020F0502020204030203" charset="0"/>
      <p:regular r:id="rId24"/>
    </p:embeddedFont>
    <p:embeddedFont>
      <p:font typeface="Lato Heavy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75" y="3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youtube.com/shorts/s2uwMrbEi88?si=4gGosGyOySAQups4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nwBJedyfgo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8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79252" y="159876"/>
            <a:ext cx="11883455" cy="9967248"/>
          </a:xfrm>
          <a:custGeom>
            <a:avLst/>
            <a:gdLst/>
            <a:ahLst/>
            <a:cxnLst/>
            <a:rect l="l" t="t" r="r" b="b"/>
            <a:pathLst>
              <a:path w="11883455" h="9967248">
                <a:moveTo>
                  <a:pt x="0" y="0"/>
                </a:moveTo>
                <a:lnTo>
                  <a:pt x="11883455" y="0"/>
                </a:lnTo>
                <a:lnTo>
                  <a:pt x="11883455" y="9967248"/>
                </a:lnTo>
                <a:lnTo>
                  <a:pt x="0" y="9967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609269"/>
            <a:ext cx="5906485" cy="428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9"/>
              </a:lnSpc>
            </a:pPr>
            <a:r>
              <a:rPr lang="en-US" sz="4699" b="1" spc="1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SOSTENIAMO UN</a:t>
            </a:r>
          </a:p>
          <a:p>
            <a:pPr algn="ctr">
              <a:lnSpc>
                <a:spcPts val="5639"/>
              </a:lnSpc>
            </a:pPr>
            <a:r>
              <a:rPr lang="en-US" sz="4699" b="1" spc="1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PROGETTO PROPOSTO</a:t>
            </a:r>
          </a:p>
          <a:p>
            <a:pPr algn="ctr">
              <a:lnSpc>
                <a:spcPts val="5639"/>
              </a:lnSpc>
            </a:pPr>
            <a:r>
              <a:rPr lang="en-US" sz="4699" b="1" spc="1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DALLA CARITAS</a:t>
            </a:r>
          </a:p>
          <a:p>
            <a:pPr algn="ctr">
              <a:lnSpc>
                <a:spcPts val="5639"/>
              </a:lnSpc>
            </a:pPr>
            <a:endParaRPr lang="en-US" sz="4699" b="1" spc="150">
              <a:solidFill>
                <a:srgbClr val="000000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ctr">
              <a:lnSpc>
                <a:spcPts val="5639"/>
              </a:lnSpc>
              <a:spcBef>
                <a:spcPct val="0"/>
              </a:spcBef>
            </a:pPr>
            <a:endParaRPr lang="en-US" sz="4699" b="1" spc="150">
              <a:solidFill>
                <a:srgbClr val="000000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67865" y="1028700"/>
            <a:ext cx="4716289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9"/>
              </a:lnSpc>
              <a:spcBef>
                <a:spcPct val="0"/>
              </a:spcBef>
            </a:pPr>
            <a:r>
              <a:rPr lang="en-US" sz="4699" b="1" spc="150">
                <a:solidFill>
                  <a:srgbClr val="CD3623"/>
                </a:solidFill>
                <a:latin typeface="Lato Heavy"/>
                <a:ea typeface="Lato Heavy"/>
                <a:cs typeface="Lato Heavy"/>
                <a:sym typeface="Lato Heavy"/>
              </a:rPr>
              <a:t>QUARESIMA </a:t>
            </a:r>
          </a:p>
          <a:p>
            <a:pPr algn="ctr">
              <a:lnSpc>
                <a:spcPts val="5639"/>
              </a:lnSpc>
              <a:spcBef>
                <a:spcPct val="0"/>
              </a:spcBef>
            </a:pPr>
            <a:r>
              <a:rPr lang="en-US" sz="4699" b="1" spc="150">
                <a:solidFill>
                  <a:srgbClr val="CD3623"/>
                </a:solidFill>
                <a:latin typeface="Lato Heavy"/>
                <a:ea typeface="Lato Heavy"/>
                <a:cs typeface="Lato Heavy"/>
                <a:sym typeface="Lato Heavy"/>
              </a:rPr>
              <a:t>DI FRATERNITÀ</a:t>
            </a:r>
          </a:p>
          <a:p>
            <a:pPr algn="ctr">
              <a:lnSpc>
                <a:spcPts val="5639"/>
              </a:lnSpc>
              <a:spcBef>
                <a:spcPct val="0"/>
              </a:spcBef>
            </a:pPr>
            <a:r>
              <a:rPr lang="en-US" sz="4699" b="1" spc="150">
                <a:solidFill>
                  <a:srgbClr val="CD3623"/>
                </a:solidFill>
                <a:latin typeface="Lato Heavy"/>
                <a:ea typeface="Lato Heavy"/>
                <a:cs typeface="Lato Heavy"/>
                <a:sym typeface="Lato Heavy"/>
              </a:rPr>
              <a:t>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94906" y="429611"/>
            <a:ext cx="10698188" cy="9427779"/>
          </a:xfrm>
          <a:custGeom>
            <a:avLst/>
            <a:gdLst/>
            <a:ahLst/>
            <a:cxnLst/>
            <a:rect l="l" t="t" r="r" b="b"/>
            <a:pathLst>
              <a:path w="10698188" h="9427779">
                <a:moveTo>
                  <a:pt x="0" y="0"/>
                </a:moveTo>
                <a:lnTo>
                  <a:pt x="10698188" y="0"/>
                </a:lnTo>
                <a:lnTo>
                  <a:pt x="10698188" y="9427778"/>
                </a:lnTo>
                <a:lnTo>
                  <a:pt x="0" y="9427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02205" y="2187713"/>
            <a:ext cx="11683589" cy="5911575"/>
            <a:chOff x="0" y="0"/>
            <a:chExt cx="3497846" cy="17698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97846" cy="1769814"/>
            </a:xfrm>
            <a:custGeom>
              <a:avLst/>
              <a:gdLst/>
              <a:ahLst/>
              <a:cxnLst/>
              <a:rect l="l" t="t" r="r" b="b"/>
              <a:pathLst>
                <a:path w="3497846" h="1769814">
                  <a:moveTo>
                    <a:pt x="0" y="0"/>
                  </a:moveTo>
                  <a:lnTo>
                    <a:pt x="0" y="1769814"/>
                  </a:lnTo>
                  <a:lnTo>
                    <a:pt x="3497846" y="1769814"/>
                  </a:lnTo>
                  <a:lnTo>
                    <a:pt x="3497846" y="0"/>
                  </a:lnTo>
                  <a:lnTo>
                    <a:pt x="0" y="0"/>
                  </a:lnTo>
                  <a:close/>
                  <a:moveTo>
                    <a:pt x="3436886" y="1708854"/>
                  </a:moveTo>
                  <a:lnTo>
                    <a:pt x="59690" y="1708854"/>
                  </a:lnTo>
                  <a:lnTo>
                    <a:pt x="59690" y="59690"/>
                  </a:lnTo>
                  <a:lnTo>
                    <a:pt x="3436886" y="59690"/>
                  </a:lnTo>
                  <a:lnTo>
                    <a:pt x="3436886" y="17088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46960" y="4448175"/>
            <a:ext cx="1019408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</a:pPr>
            <a:r>
              <a:rPr lang="en-US" sz="9000" b="1" spc="288">
                <a:solidFill>
                  <a:srgbClr val="CD3623"/>
                </a:solidFill>
                <a:latin typeface="Lato Heavy"/>
                <a:ea typeface="Lato Heavy"/>
                <a:cs typeface="Lato Heavy"/>
                <a:sym typeface="Lato Heavy"/>
              </a:rPr>
              <a:t>CONTESTO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8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-204760" y="-431882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93138" y="1028700"/>
            <a:ext cx="6229352" cy="7945602"/>
          </a:xfrm>
          <a:custGeom>
            <a:avLst/>
            <a:gdLst/>
            <a:ahLst/>
            <a:cxnLst/>
            <a:rect l="l" t="t" r="r" b="b"/>
            <a:pathLst>
              <a:path w="6229352" h="7945602">
                <a:moveTo>
                  <a:pt x="0" y="0"/>
                </a:moveTo>
                <a:lnTo>
                  <a:pt x="6229351" y="0"/>
                </a:lnTo>
                <a:lnTo>
                  <a:pt x="6229351" y="7945602"/>
                </a:lnTo>
                <a:lnTo>
                  <a:pt x="0" y="7945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916966">
            <a:off x="6968782" y="1568379"/>
            <a:ext cx="3977930" cy="2575710"/>
          </a:xfrm>
          <a:custGeom>
            <a:avLst/>
            <a:gdLst/>
            <a:ahLst/>
            <a:cxnLst/>
            <a:rect l="l" t="t" r="r" b="b"/>
            <a:pathLst>
              <a:path w="3977930" h="2575710">
                <a:moveTo>
                  <a:pt x="0" y="0"/>
                </a:moveTo>
                <a:lnTo>
                  <a:pt x="3977930" y="0"/>
                </a:lnTo>
                <a:lnTo>
                  <a:pt x="3977930" y="2575710"/>
                </a:lnTo>
                <a:lnTo>
                  <a:pt x="0" y="2575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75742" y="2557725"/>
            <a:ext cx="8149158" cy="536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44"/>
              </a:lnSpc>
            </a:pPr>
            <a:r>
              <a:rPr lang="en-US" sz="326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IN LAOS, </a:t>
            </a:r>
          </a:p>
          <a:p>
            <a:pPr marL="0" lvl="0" indent="0" algn="ctr">
              <a:lnSpc>
                <a:spcPts val="4244"/>
              </a:lnSpc>
            </a:pPr>
            <a:r>
              <a:rPr lang="en-US" sz="326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UN PAESE DEL SUD EST ASIATICO </a:t>
            </a:r>
          </a:p>
          <a:p>
            <a:pPr marL="0" lvl="0" indent="0" algn="ctr">
              <a:lnSpc>
                <a:spcPts val="4244"/>
              </a:lnSpc>
            </a:pPr>
            <a:r>
              <a:rPr lang="en-US" sz="326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POSTO </a:t>
            </a:r>
          </a:p>
          <a:p>
            <a:pPr marL="0" lvl="0" indent="0" algn="ctr">
              <a:lnSpc>
                <a:spcPts val="4244"/>
              </a:lnSpc>
            </a:pPr>
            <a:r>
              <a:rPr lang="en-US" sz="326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TRA LA THAILANDIA E IL VIETNAM</a:t>
            </a:r>
          </a:p>
          <a:p>
            <a:pPr marL="0" lvl="0" indent="0" algn="ctr">
              <a:lnSpc>
                <a:spcPts val="4244"/>
              </a:lnSpc>
            </a:pPr>
            <a:r>
              <a:rPr lang="en-US" sz="326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E ATTRAVERSATO </a:t>
            </a:r>
          </a:p>
          <a:p>
            <a:pPr marL="0" lvl="0" indent="0" algn="ctr">
              <a:lnSpc>
                <a:spcPts val="4244"/>
              </a:lnSpc>
            </a:pPr>
            <a:r>
              <a:rPr lang="en-US" sz="326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DAL FIUME MEKONG, </a:t>
            </a:r>
          </a:p>
          <a:p>
            <a:pPr marL="0" lvl="0" indent="0" algn="ctr">
              <a:lnSpc>
                <a:spcPts val="4244"/>
              </a:lnSpc>
            </a:pPr>
            <a:r>
              <a:rPr lang="en-US" sz="326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MOLTI VILLAGGI RURALI </a:t>
            </a:r>
          </a:p>
          <a:p>
            <a:pPr marL="0" lvl="0" indent="0" algn="ctr">
              <a:lnSpc>
                <a:spcPts val="4244"/>
              </a:lnSpc>
            </a:pPr>
            <a:r>
              <a:rPr lang="en-US" sz="326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HANNO ACCESSO </a:t>
            </a:r>
          </a:p>
          <a:p>
            <a:pPr marL="0" lvl="0" indent="0" algn="ctr">
              <a:lnSpc>
                <a:spcPts val="4244"/>
              </a:lnSpc>
            </a:pPr>
            <a:r>
              <a:rPr lang="en-US" sz="326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A POCHE SORGENTI </a:t>
            </a:r>
          </a:p>
          <a:p>
            <a:pPr marL="0" lvl="0" indent="0" algn="ctr">
              <a:lnSpc>
                <a:spcPts val="4244"/>
              </a:lnSpc>
            </a:pPr>
            <a:r>
              <a:rPr lang="en-US" sz="326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D’ACQUA POTABILE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0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2459" y="1028700"/>
            <a:ext cx="12170048" cy="773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6"/>
              </a:lnSpc>
              <a:spcBef>
                <a:spcPct val="0"/>
              </a:spcBef>
            </a:pPr>
            <a:r>
              <a:rPr lang="en-US" sz="6130" b="1" spc="19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IL CAMBIAMENTO CLIMATICO </a:t>
            </a:r>
          </a:p>
          <a:p>
            <a:pPr algn="ctr">
              <a:lnSpc>
                <a:spcPts val="7356"/>
              </a:lnSpc>
              <a:spcBef>
                <a:spcPct val="0"/>
              </a:spcBef>
            </a:pPr>
            <a:r>
              <a:rPr lang="en-US" sz="6130" b="1" spc="19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CON STAGIONI SECCHE </a:t>
            </a:r>
          </a:p>
          <a:p>
            <a:pPr algn="ctr">
              <a:lnSpc>
                <a:spcPts val="7356"/>
              </a:lnSpc>
              <a:spcBef>
                <a:spcPct val="0"/>
              </a:spcBef>
            </a:pPr>
            <a:r>
              <a:rPr lang="en-US" sz="6130" b="1" spc="19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SEMPRE PIÙ LUNGHE </a:t>
            </a:r>
          </a:p>
          <a:p>
            <a:pPr algn="ctr">
              <a:lnSpc>
                <a:spcPts val="7356"/>
              </a:lnSpc>
              <a:spcBef>
                <a:spcPct val="0"/>
              </a:spcBef>
            </a:pPr>
            <a:r>
              <a:rPr lang="en-US" sz="6130" b="1" spc="19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 RIDUCE </a:t>
            </a:r>
          </a:p>
          <a:p>
            <a:pPr algn="ctr">
              <a:lnSpc>
                <a:spcPts val="7356"/>
              </a:lnSpc>
              <a:spcBef>
                <a:spcPct val="0"/>
              </a:spcBef>
            </a:pPr>
            <a:r>
              <a:rPr lang="en-US" sz="6130" b="1" spc="19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ULTERIORMENTE </a:t>
            </a:r>
          </a:p>
          <a:p>
            <a:pPr algn="ctr">
              <a:lnSpc>
                <a:spcPts val="7356"/>
              </a:lnSpc>
              <a:spcBef>
                <a:spcPct val="0"/>
              </a:spcBef>
            </a:pPr>
            <a:r>
              <a:rPr lang="en-US" sz="6130" b="1" spc="19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LA DISPONIBILITÀ </a:t>
            </a:r>
          </a:p>
          <a:p>
            <a:pPr algn="ctr">
              <a:lnSpc>
                <a:spcPts val="7356"/>
              </a:lnSpc>
              <a:spcBef>
                <a:spcPct val="0"/>
              </a:spcBef>
            </a:pPr>
            <a:r>
              <a:rPr lang="en-US" sz="6130" b="1" spc="19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DELL’ACQUA </a:t>
            </a:r>
          </a:p>
          <a:p>
            <a:pPr algn="ctr">
              <a:lnSpc>
                <a:spcPts val="9457"/>
              </a:lnSpc>
              <a:spcBef>
                <a:spcPct val="0"/>
              </a:spcBef>
            </a:pPr>
            <a:r>
              <a:rPr lang="en-US" sz="7881" b="1" spc="252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10189205" y="4015714"/>
            <a:ext cx="7890180" cy="5242586"/>
          </a:xfrm>
          <a:custGeom>
            <a:avLst/>
            <a:gdLst/>
            <a:ahLst/>
            <a:cxnLst/>
            <a:rect l="l" t="t" r="r" b="b"/>
            <a:pathLst>
              <a:path w="7890180" h="5242586">
                <a:moveTo>
                  <a:pt x="0" y="0"/>
                </a:moveTo>
                <a:lnTo>
                  <a:pt x="7890179" y="0"/>
                </a:lnTo>
                <a:lnTo>
                  <a:pt x="7890179" y="5242586"/>
                </a:lnTo>
                <a:lnTo>
                  <a:pt x="0" y="52425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81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1696188" y="334172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16248" y="2274975"/>
            <a:ext cx="7026009" cy="6393668"/>
          </a:xfrm>
          <a:custGeom>
            <a:avLst/>
            <a:gdLst/>
            <a:ahLst/>
            <a:cxnLst/>
            <a:rect l="l" t="t" r="r" b="b"/>
            <a:pathLst>
              <a:path w="7026009" h="6393668">
                <a:moveTo>
                  <a:pt x="0" y="0"/>
                </a:moveTo>
                <a:lnTo>
                  <a:pt x="7026009" y="0"/>
                </a:lnTo>
                <a:lnTo>
                  <a:pt x="7026009" y="6393668"/>
                </a:lnTo>
                <a:lnTo>
                  <a:pt x="0" y="639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3472" y="2377803"/>
            <a:ext cx="7940923" cy="6188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583" b="1" spc="14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L’ACQUA, </a:t>
            </a:r>
          </a:p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583" b="1" spc="14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SPESSO MALSANA </a:t>
            </a:r>
          </a:p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583" b="1" spc="14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E CONTAMINATA, </a:t>
            </a:r>
          </a:p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583" b="1" spc="14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NON È PIÙ POTABILE, </a:t>
            </a:r>
          </a:p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583" b="1" spc="14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CAUSANDO </a:t>
            </a:r>
          </a:p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583" b="1" spc="14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PROBLEMI DI SALUTE </a:t>
            </a:r>
          </a:p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583" b="1" spc="14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COME DIARREA </a:t>
            </a:r>
          </a:p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583" b="1" spc="14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E ALTRE MALATTIE </a:t>
            </a:r>
          </a:p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4583" b="1" spc="146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A COMUNITÀ GIÀ POVERE.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0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48694" y="1028700"/>
            <a:ext cx="7510606" cy="5632954"/>
          </a:xfrm>
          <a:custGeom>
            <a:avLst/>
            <a:gdLst/>
            <a:ahLst/>
            <a:cxnLst/>
            <a:rect l="l" t="t" r="r" b="b"/>
            <a:pathLst>
              <a:path w="7510606" h="5632954">
                <a:moveTo>
                  <a:pt x="0" y="0"/>
                </a:moveTo>
                <a:lnTo>
                  <a:pt x="7510606" y="0"/>
                </a:lnTo>
                <a:lnTo>
                  <a:pt x="7510606" y="5632954"/>
                </a:lnTo>
                <a:lnTo>
                  <a:pt x="0" y="5632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70408" y="3085120"/>
            <a:ext cx="9310919" cy="4665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3"/>
              </a:lnSpc>
            </a:pPr>
            <a:r>
              <a:rPr lang="en-US" sz="3338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Gli abitanti non bevono </a:t>
            </a:r>
          </a:p>
          <a:p>
            <a:pPr algn="ctr">
              <a:lnSpc>
                <a:spcPts val="4673"/>
              </a:lnSpc>
            </a:pPr>
            <a:r>
              <a:rPr lang="en-US" sz="3338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più dai pozzi per timore di ammalarsi,</a:t>
            </a:r>
          </a:p>
          <a:p>
            <a:pPr algn="ctr">
              <a:lnSpc>
                <a:spcPts val="4673"/>
              </a:lnSpc>
            </a:pPr>
            <a:r>
              <a:rPr lang="en-US" sz="3338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 ma acquistano acqua in bottiglia,</a:t>
            </a:r>
          </a:p>
          <a:p>
            <a:pPr algn="ctr">
              <a:lnSpc>
                <a:spcPts val="4673"/>
              </a:lnSpc>
            </a:pPr>
            <a:r>
              <a:rPr lang="en-US" sz="3338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 venduta a caro prezzo</a:t>
            </a:r>
          </a:p>
          <a:p>
            <a:pPr algn="ctr">
              <a:lnSpc>
                <a:spcPts val="4673"/>
              </a:lnSpc>
            </a:pPr>
            <a:r>
              <a:rPr lang="en-US" sz="3338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 da aziende senza scrupoli, </a:t>
            </a:r>
          </a:p>
          <a:p>
            <a:pPr algn="ctr">
              <a:lnSpc>
                <a:spcPts val="4673"/>
              </a:lnSpc>
            </a:pPr>
            <a:r>
              <a:rPr lang="en-US" sz="3338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con costi aggiuntivi </a:t>
            </a:r>
          </a:p>
          <a:p>
            <a:pPr algn="ctr">
              <a:lnSpc>
                <a:spcPts val="4673"/>
              </a:lnSpc>
            </a:pPr>
            <a:r>
              <a:rPr lang="en-US" sz="3338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pesanti per le loro già </a:t>
            </a:r>
          </a:p>
          <a:p>
            <a:pPr algn="ctr">
              <a:lnSpc>
                <a:spcPts val="4673"/>
              </a:lnSpc>
            </a:pPr>
            <a:r>
              <a:rPr lang="en-US" sz="3338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scarse entrate familiari.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94906" y="429611"/>
            <a:ext cx="10698188" cy="9427779"/>
          </a:xfrm>
          <a:custGeom>
            <a:avLst/>
            <a:gdLst/>
            <a:ahLst/>
            <a:cxnLst/>
            <a:rect l="l" t="t" r="r" b="b"/>
            <a:pathLst>
              <a:path w="10698188" h="9427779">
                <a:moveTo>
                  <a:pt x="0" y="0"/>
                </a:moveTo>
                <a:lnTo>
                  <a:pt x="10698188" y="0"/>
                </a:lnTo>
                <a:lnTo>
                  <a:pt x="10698188" y="9427778"/>
                </a:lnTo>
                <a:lnTo>
                  <a:pt x="0" y="9427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02205" y="2187713"/>
            <a:ext cx="11683589" cy="5911575"/>
            <a:chOff x="0" y="0"/>
            <a:chExt cx="3497846" cy="17698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97846" cy="1769814"/>
            </a:xfrm>
            <a:custGeom>
              <a:avLst/>
              <a:gdLst/>
              <a:ahLst/>
              <a:cxnLst/>
              <a:rect l="l" t="t" r="r" b="b"/>
              <a:pathLst>
                <a:path w="3497846" h="1769814">
                  <a:moveTo>
                    <a:pt x="0" y="0"/>
                  </a:moveTo>
                  <a:lnTo>
                    <a:pt x="0" y="1769814"/>
                  </a:lnTo>
                  <a:lnTo>
                    <a:pt x="3497846" y="1769814"/>
                  </a:lnTo>
                  <a:lnTo>
                    <a:pt x="3497846" y="0"/>
                  </a:lnTo>
                  <a:lnTo>
                    <a:pt x="0" y="0"/>
                  </a:lnTo>
                  <a:close/>
                  <a:moveTo>
                    <a:pt x="3436886" y="1708854"/>
                  </a:moveTo>
                  <a:lnTo>
                    <a:pt x="59690" y="1708854"/>
                  </a:lnTo>
                  <a:lnTo>
                    <a:pt x="59690" y="59690"/>
                  </a:lnTo>
                  <a:lnTo>
                    <a:pt x="3436886" y="59690"/>
                  </a:lnTo>
                  <a:lnTo>
                    <a:pt x="3436886" y="17088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46960" y="4448175"/>
            <a:ext cx="1019408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</a:pPr>
            <a:r>
              <a:rPr lang="en-US" sz="9000" b="1" spc="288">
                <a:solidFill>
                  <a:srgbClr val="CD3623"/>
                </a:solidFill>
                <a:latin typeface="Lato Heavy"/>
                <a:ea typeface="Lato Heavy"/>
                <a:cs typeface="Lato Heavy"/>
                <a:sym typeface="Lato Heavy"/>
              </a:rPr>
              <a:t>INTERVENTI: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82011" y="1229058"/>
            <a:ext cx="9123979" cy="7781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93"/>
              </a:lnSpc>
            </a:pPr>
            <a:r>
              <a:rPr lang="en-US" sz="5302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ACQUISTO DI 3 DEPURATORI PER RENDERE POTABILE L’ACQUA DEI 3 VILLAGGI: L’APPARECCHIATURA AD OSMOSI INVERSA FILTRERÀ L’ACQUA CHE VERRÀ IMBOTTIGLIATA E VENDUTA A PREZZO EQUO.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82011" y="3115332"/>
            <a:ext cx="9123979" cy="3989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34"/>
              </a:lnSpc>
            </a:pPr>
            <a:r>
              <a:rPr lang="en-US" sz="6103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COSTRUZIONE DELL’IMPIANTO DI DEPURAZIONE </a:t>
            </a:r>
          </a:p>
          <a:p>
            <a:pPr marL="0" lvl="0" indent="0" algn="ctr">
              <a:lnSpc>
                <a:spcPts val="7934"/>
              </a:lnSpc>
            </a:pPr>
            <a:endParaRPr lang="en-US" sz="6103" b="1">
              <a:solidFill>
                <a:srgbClr val="000000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82011" y="1031677"/>
            <a:ext cx="9123979" cy="8176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59"/>
              </a:lnSpc>
            </a:pPr>
            <a:r>
              <a:rPr lang="en-US" sz="4968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FORMAZIONE COMUNITARIA: L’OPERATIVITÀ E LA MANUTENZIONE DEL SISTEMA SARÀ FATTA NEL VILLAGGIO E SI CREERÀ UN “COMITATO DELL’ACQUA” PER UNA GESTIONE COMUNITARIA E RISPETTOSA DELL’AMBIENTE.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8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94906" y="429611"/>
            <a:ext cx="10698188" cy="9427779"/>
          </a:xfrm>
          <a:custGeom>
            <a:avLst/>
            <a:gdLst/>
            <a:ahLst/>
            <a:cxnLst/>
            <a:rect l="l" t="t" r="r" b="b"/>
            <a:pathLst>
              <a:path w="10698188" h="9427779">
                <a:moveTo>
                  <a:pt x="0" y="0"/>
                </a:moveTo>
                <a:lnTo>
                  <a:pt x="10698188" y="0"/>
                </a:lnTo>
                <a:lnTo>
                  <a:pt x="10698188" y="9427778"/>
                </a:lnTo>
                <a:lnTo>
                  <a:pt x="0" y="9427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02205" y="2187713"/>
            <a:ext cx="11683589" cy="5911575"/>
            <a:chOff x="0" y="0"/>
            <a:chExt cx="3497846" cy="17698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97846" cy="1769814"/>
            </a:xfrm>
            <a:custGeom>
              <a:avLst/>
              <a:gdLst/>
              <a:ahLst/>
              <a:cxnLst/>
              <a:rect l="l" t="t" r="r" b="b"/>
              <a:pathLst>
                <a:path w="3497846" h="1769814">
                  <a:moveTo>
                    <a:pt x="0" y="0"/>
                  </a:moveTo>
                  <a:lnTo>
                    <a:pt x="0" y="1769814"/>
                  </a:lnTo>
                  <a:lnTo>
                    <a:pt x="3497846" y="1769814"/>
                  </a:lnTo>
                  <a:lnTo>
                    <a:pt x="3497846" y="0"/>
                  </a:lnTo>
                  <a:lnTo>
                    <a:pt x="0" y="0"/>
                  </a:lnTo>
                  <a:close/>
                  <a:moveTo>
                    <a:pt x="3436886" y="1708854"/>
                  </a:moveTo>
                  <a:lnTo>
                    <a:pt x="59690" y="1708854"/>
                  </a:lnTo>
                  <a:lnTo>
                    <a:pt x="59690" y="59690"/>
                  </a:lnTo>
                  <a:lnTo>
                    <a:pt x="3436886" y="59690"/>
                  </a:lnTo>
                  <a:lnTo>
                    <a:pt x="3436886" y="17088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46960" y="3762375"/>
            <a:ext cx="10194080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</a:pPr>
            <a:r>
              <a:rPr lang="en-US" sz="9000" b="1" spc="288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IMPORTO: 25.000 EURO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8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91835"/>
            <a:ext cx="8809412" cy="5814212"/>
          </a:xfrm>
          <a:custGeom>
            <a:avLst/>
            <a:gdLst/>
            <a:ahLst/>
            <a:cxnLst/>
            <a:rect l="l" t="t" r="r" b="b"/>
            <a:pathLst>
              <a:path w="8809412" h="5814212">
                <a:moveTo>
                  <a:pt x="0" y="0"/>
                </a:moveTo>
                <a:lnTo>
                  <a:pt x="8809412" y="0"/>
                </a:lnTo>
                <a:lnTo>
                  <a:pt x="8809412" y="5814212"/>
                </a:lnTo>
                <a:lnTo>
                  <a:pt x="0" y="581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739698" y="9182100"/>
            <a:ext cx="8374819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PAPA FRANCESCO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7832" y="6637020"/>
            <a:ext cx="17600168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9"/>
              </a:lnSpc>
              <a:spcBef>
                <a:spcPct val="0"/>
              </a:spcBef>
            </a:pPr>
            <a:r>
              <a:rPr lang="en-US" sz="4699" b="1" spc="150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“L'ACQUA NON PUÒ ESSERE OGGETTO DI SPRECHI O DI ABUSI O MOTIVO DI GUERRA, MA VA PRESERVATA A BENEFICIO NOSTRO E DELLE GENERAZIONI FUTURE”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2869490"/>
            <a:ext cx="8374819" cy="275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IL PAPA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CI INVITA 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AD AVERE CURA 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DI TUTTO IL</a:t>
            </a: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CREATO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8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26157" y="1246004"/>
            <a:ext cx="10435687" cy="6194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52"/>
              </a:lnSpc>
            </a:pPr>
            <a:r>
              <a:rPr lang="en-US" sz="11894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DIAMO TUTTI </a:t>
            </a:r>
          </a:p>
          <a:p>
            <a:pPr algn="ctr">
              <a:lnSpc>
                <a:spcPts val="16652"/>
              </a:lnSpc>
            </a:pPr>
            <a:r>
              <a:rPr lang="en-US" sz="11894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IL NOSTRO </a:t>
            </a:r>
          </a:p>
          <a:p>
            <a:pPr algn="ctr">
              <a:lnSpc>
                <a:spcPts val="16652"/>
              </a:lnSpc>
            </a:pPr>
            <a:r>
              <a:rPr lang="en-US" sz="11894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CONTRIBUTO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youtube.com/shorts/s2uwMrbEi88?si=4gGosGyOySAQups4"/>
          </p:cNvPr>
          <p:cNvSpPr/>
          <p:nvPr/>
        </p:nvSpPr>
        <p:spPr>
          <a:xfrm>
            <a:off x="3794906" y="429611"/>
            <a:ext cx="10698188" cy="9427779"/>
          </a:xfrm>
          <a:custGeom>
            <a:avLst/>
            <a:gdLst/>
            <a:ahLst/>
            <a:cxnLst/>
            <a:rect l="l" t="t" r="r" b="b"/>
            <a:pathLst>
              <a:path w="10698188" h="9427779">
                <a:moveTo>
                  <a:pt x="0" y="0"/>
                </a:moveTo>
                <a:lnTo>
                  <a:pt x="10698188" y="0"/>
                </a:lnTo>
                <a:lnTo>
                  <a:pt x="10698188" y="9427778"/>
                </a:lnTo>
                <a:lnTo>
                  <a:pt x="0" y="9427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02205" y="2187713"/>
            <a:ext cx="11683589" cy="5911575"/>
            <a:chOff x="0" y="0"/>
            <a:chExt cx="3497846" cy="17698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97846" cy="1769814"/>
            </a:xfrm>
            <a:custGeom>
              <a:avLst/>
              <a:gdLst/>
              <a:ahLst/>
              <a:cxnLst/>
              <a:rect l="l" t="t" r="r" b="b"/>
              <a:pathLst>
                <a:path w="3497846" h="1769814">
                  <a:moveTo>
                    <a:pt x="0" y="0"/>
                  </a:moveTo>
                  <a:lnTo>
                    <a:pt x="0" y="1769814"/>
                  </a:lnTo>
                  <a:lnTo>
                    <a:pt x="3497846" y="1769814"/>
                  </a:lnTo>
                  <a:lnTo>
                    <a:pt x="3497846" y="0"/>
                  </a:lnTo>
                  <a:lnTo>
                    <a:pt x="0" y="0"/>
                  </a:lnTo>
                  <a:close/>
                  <a:moveTo>
                    <a:pt x="3436886" y="1708854"/>
                  </a:moveTo>
                  <a:lnTo>
                    <a:pt x="59690" y="1708854"/>
                  </a:lnTo>
                  <a:lnTo>
                    <a:pt x="59690" y="59690"/>
                  </a:lnTo>
                  <a:lnTo>
                    <a:pt x="3436886" y="59690"/>
                  </a:lnTo>
                  <a:lnTo>
                    <a:pt x="3436886" y="17088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46960" y="2714625"/>
            <a:ext cx="10194080" cy="484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69"/>
              </a:lnSpc>
            </a:pPr>
            <a:r>
              <a:rPr lang="en-US" sz="7974" b="1" spc="255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LAOS: </a:t>
            </a:r>
          </a:p>
          <a:p>
            <a:pPr marL="0" lvl="0" indent="0" algn="ctr">
              <a:lnSpc>
                <a:spcPts val="9569"/>
              </a:lnSpc>
            </a:pPr>
            <a:r>
              <a:rPr lang="en-US" sz="7974" b="1" spc="255">
                <a:solidFill>
                  <a:srgbClr val="000000"/>
                </a:solidFill>
                <a:latin typeface="Lato Heavy"/>
                <a:ea typeface="Lato Heavy"/>
                <a:cs typeface="Lato Heavy"/>
                <a:sym typeface="Lato Heavy"/>
              </a:rPr>
              <a:t>GOCCIA DOPO GOCCIA UNA COMUNITÀ CRESCE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8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C809E7-0F91-A11A-EC68-6E5B9D4E442F}"/>
              </a:ext>
            </a:extLst>
          </p:cNvPr>
          <p:cNvSpPr txBox="1"/>
          <p:nvPr/>
        </p:nvSpPr>
        <p:spPr>
          <a:xfrm>
            <a:off x="4572000" y="4959863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</p:txBody>
      </p:sp>
      <p:pic>
        <p:nvPicPr>
          <p:cNvPr id="7" name="Elementi multimediali online 6" title="LAOS - pillola orizzontale - Quaresima 2025">
            <a:hlinkClick r:id="" action="ppaction://media"/>
            <a:extLst>
              <a:ext uri="{FF2B5EF4-FFF2-40B4-BE49-F238E27FC236}">
                <a16:creationId xmlns:a16="http://schemas.microsoft.com/office/drawing/2014/main" id="{85F3EA0C-56E6-D3B5-E311-F08D7EB12D1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48117" y="952500"/>
            <a:ext cx="14977683" cy="8462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7770" y="827252"/>
            <a:ext cx="9123979" cy="592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139"/>
              </a:lnSpc>
            </a:pPr>
            <a:r>
              <a:rPr lang="en-US" sz="8569" b="1">
                <a:solidFill>
                  <a:srgbClr val="CD3623"/>
                </a:solidFill>
                <a:latin typeface="Lato Bold"/>
                <a:ea typeface="Lato Bold"/>
                <a:cs typeface="Lato Bold"/>
                <a:sym typeface="Lato Bold"/>
              </a:rPr>
              <a:t>LUOGO:</a:t>
            </a:r>
          </a:p>
          <a:p>
            <a:pPr marL="0" lvl="0" indent="0" algn="ctr">
              <a:lnSpc>
                <a:spcPts val="6460"/>
              </a:lnSpc>
            </a:pPr>
            <a:r>
              <a:rPr lang="en-US" sz="496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3 VILLAGGI IN DIVERSE REGIONI DEL LAOS: </a:t>
            </a:r>
          </a:p>
          <a:p>
            <a:pPr marL="0" lvl="0" indent="0" algn="ctr">
              <a:lnSpc>
                <a:spcPts val="4159"/>
              </a:lnSpc>
            </a:pPr>
            <a:r>
              <a:rPr lang="en-US" sz="319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NATHAKET </a:t>
            </a:r>
          </a:p>
          <a:p>
            <a:pPr marL="0" lvl="0" indent="0" algn="ctr">
              <a:lnSpc>
                <a:spcPts val="3379"/>
              </a:lnSpc>
            </a:pPr>
            <a:r>
              <a:rPr lang="en-US" sz="25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(DIOCESI DI SAVANAKHET-KHAMMOUANE)</a:t>
            </a:r>
          </a:p>
          <a:p>
            <a:pPr marL="0" lvl="0" indent="0" algn="ctr">
              <a:lnSpc>
                <a:spcPts val="4159"/>
              </a:lnSpc>
            </a:pPr>
            <a:r>
              <a:rPr lang="en-US" sz="319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BAN LAK 31</a:t>
            </a:r>
          </a:p>
          <a:p>
            <a:pPr marL="0" lvl="0" indent="0" algn="ctr">
              <a:lnSpc>
                <a:spcPts val="3379"/>
              </a:lnSpc>
            </a:pPr>
            <a:r>
              <a:rPr lang="en-US" sz="25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(DIOCESI PAKSE) </a:t>
            </a:r>
          </a:p>
          <a:p>
            <a:pPr marL="0" lvl="0" indent="0" algn="ctr">
              <a:lnSpc>
                <a:spcPts val="4159"/>
              </a:lnSpc>
            </a:pPr>
            <a:r>
              <a:rPr lang="en-US" sz="319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BAN PHONGWANG</a:t>
            </a:r>
          </a:p>
          <a:p>
            <a:pPr marL="0" lvl="0" indent="0" algn="ctr">
              <a:lnSpc>
                <a:spcPts val="3379"/>
              </a:lnSpc>
            </a:pPr>
            <a:r>
              <a:rPr lang="en-US" sz="259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5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(DIOCESI DI LUANG PRABANG)</a:t>
            </a:r>
          </a:p>
        </p:txBody>
      </p:sp>
      <p:sp>
        <p:nvSpPr>
          <p:cNvPr id="4" name="Freeform 4"/>
          <p:cNvSpPr/>
          <p:nvPr/>
        </p:nvSpPr>
        <p:spPr>
          <a:xfrm>
            <a:off x="9785620" y="1164271"/>
            <a:ext cx="7591818" cy="3979229"/>
          </a:xfrm>
          <a:custGeom>
            <a:avLst/>
            <a:gdLst/>
            <a:ahLst/>
            <a:cxnLst/>
            <a:rect l="l" t="t" r="r" b="b"/>
            <a:pathLst>
              <a:path w="7591818" h="3979229">
                <a:moveTo>
                  <a:pt x="0" y="0"/>
                </a:moveTo>
                <a:lnTo>
                  <a:pt x="7591818" y="0"/>
                </a:lnTo>
                <a:lnTo>
                  <a:pt x="7591818" y="3979229"/>
                </a:lnTo>
                <a:lnTo>
                  <a:pt x="0" y="39792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27" r="-872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29607" y="5703956"/>
            <a:ext cx="7367167" cy="3554344"/>
          </a:xfrm>
          <a:custGeom>
            <a:avLst/>
            <a:gdLst/>
            <a:ahLst/>
            <a:cxnLst/>
            <a:rect l="l" t="t" r="r" b="b"/>
            <a:pathLst>
              <a:path w="7367167" h="3554344">
                <a:moveTo>
                  <a:pt x="0" y="0"/>
                </a:moveTo>
                <a:lnTo>
                  <a:pt x="7367168" y="0"/>
                </a:lnTo>
                <a:lnTo>
                  <a:pt x="7367168" y="3554344"/>
                </a:lnTo>
                <a:lnTo>
                  <a:pt x="0" y="3554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56" r="-405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19100" y="7157127"/>
            <a:ext cx="5074323" cy="3297745"/>
          </a:xfrm>
          <a:custGeom>
            <a:avLst/>
            <a:gdLst/>
            <a:ahLst/>
            <a:cxnLst/>
            <a:rect l="l" t="t" r="r" b="b"/>
            <a:pathLst>
              <a:path w="5074323" h="3297745">
                <a:moveTo>
                  <a:pt x="0" y="0"/>
                </a:moveTo>
                <a:lnTo>
                  <a:pt x="5074323" y="0"/>
                </a:lnTo>
                <a:lnTo>
                  <a:pt x="5074323" y="3297746"/>
                </a:lnTo>
                <a:lnTo>
                  <a:pt x="0" y="3297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702" b="-7702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0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399079" y="1242413"/>
            <a:ext cx="9123979" cy="772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17"/>
              </a:lnSpc>
            </a:pPr>
            <a:r>
              <a:rPr lang="en-US" sz="7705" b="1">
                <a:solidFill>
                  <a:srgbClr val="CD3623"/>
                </a:solidFill>
                <a:latin typeface="Lato Bold"/>
                <a:ea typeface="Lato Bold"/>
                <a:cs typeface="Lato Bold"/>
                <a:sym typeface="Lato Bold"/>
              </a:rPr>
              <a:t>DESTINATARI</a:t>
            </a:r>
          </a:p>
          <a:p>
            <a:pPr marL="0" lvl="0" indent="0" algn="ctr">
              <a:lnSpc>
                <a:spcPts val="7287"/>
              </a:lnSpc>
            </a:pPr>
            <a:r>
              <a:rPr lang="en-US" sz="560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3 COMUNITÀ RURALI LAOTIANE</a:t>
            </a:r>
          </a:p>
          <a:p>
            <a:pPr marL="0" lvl="0" indent="0" algn="ctr">
              <a:lnSpc>
                <a:spcPts val="7287"/>
              </a:lnSpc>
            </a:pPr>
            <a:r>
              <a:rPr lang="en-US" sz="560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(QUASI 2.600 </a:t>
            </a:r>
          </a:p>
          <a:p>
            <a:pPr marL="0" lvl="0" indent="0" algn="ctr">
              <a:lnSpc>
                <a:spcPts val="7287"/>
              </a:lnSpc>
            </a:pPr>
            <a:r>
              <a:rPr lang="en-US" sz="560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PERSONE) </a:t>
            </a:r>
          </a:p>
          <a:p>
            <a:pPr marL="0" lvl="0" indent="0" algn="ctr">
              <a:lnSpc>
                <a:spcPts val="7287"/>
              </a:lnSpc>
            </a:pPr>
            <a:r>
              <a:rPr lang="en-US" sz="560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PRIVE DI ACCESSO ALL’ACQUA </a:t>
            </a:r>
          </a:p>
          <a:p>
            <a:pPr marL="0" lvl="0" indent="0" algn="ctr">
              <a:lnSpc>
                <a:spcPts val="7287"/>
              </a:lnSpc>
            </a:pPr>
            <a:r>
              <a:rPr lang="en-US" sz="5605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POTABILE</a:t>
            </a:r>
          </a:p>
        </p:txBody>
      </p:sp>
      <p:sp>
        <p:nvSpPr>
          <p:cNvPr id="4" name="Freeform 4"/>
          <p:cNvSpPr/>
          <p:nvPr/>
        </p:nvSpPr>
        <p:spPr>
          <a:xfrm>
            <a:off x="8080964" y="2905653"/>
            <a:ext cx="9123185" cy="5131791"/>
          </a:xfrm>
          <a:custGeom>
            <a:avLst/>
            <a:gdLst/>
            <a:ahLst/>
            <a:cxnLst/>
            <a:rect l="l" t="t" r="r" b="b"/>
            <a:pathLst>
              <a:path w="9123185" h="5131791">
                <a:moveTo>
                  <a:pt x="0" y="0"/>
                </a:moveTo>
                <a:lnTo>
                  <a:pt x="9123185" y="0"/>
                </a:lnTo>
                <a:lnTo>
                  <a:pt x="9123185" y="5131792"/>
                </a:lnTo>
                <a:lnTo>
                  <a:pt x="0" y="5131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8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2254" y="900425"/>
            <a:ext cx="6514322" cy="8685762"/>
          </a:xfrm>
          <a:custGeom>
            <a:avLst/>
            <a:gdLst/>
            <a:ahLst/>
            <a:cxnLst/>
            <a:rect l="l" t="t" r="r" b="b"/>
            <a:pathLst>
              <a:path w="6514322" h="8685762">
                <a:moveTo>
                  <a:pt x="0" y="0"/>
                </a:moveTo>
                <a:lnTo>
                  <a:pt x="6514322" y="0"/>
                </a:lnTo>
                <a:lnTo>
                  <a:pt x="6514322" y="8685762"/>
                </a:lnTo>
                <a:lnTo>
                  <a:pt x="0" y="8685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64391" y="900425"/>
            <a:ext cx="6685003" cy="8913338"/>
          </a:xfrm>
          <a:custGeom>
            <a:avLst/>
            <a:gdLst/>
            <a:ahLst/>
            <a:cxnLst/>
            <a:rect l="l" t="t" r="r" b="b"/>
            <a:pathLst>
              <a:path w="6685003" h="8913338">
                <a:moveTo>
                  <a:pt x="0" y="0"/>
                </a:moveTo>
                <a:lnTo>
                  <a:pt x="6685003" y="0"/>
                </a:lnTo>
                <a:lnTo>
                  <a:pt x="6685003" y="8913338"/>
                </a:lnTo>
                <a:lnTo>
                  <a:pt x="0" y="891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94906" y="429611"/>
            <a:ext cx="10698188" cy="9427779"/>
          </a:xfrm>
          <a:custGeom>
            <a:avLst/>
            <a:gdLst/>
            <a:ahLst/>
            <a:cxnLst/>
            <a:rect l="l" t="t" r="r" b="b"/>
            <a:pathLst>
              <a:path w="10698188" h="9427779">
                <a:moveTo>
                  <a:pt x="0" y="0"/>
                </a:moveTo>
                <a:lnTo>
                  <a:pt x="10698188" y="0"/>
                </a:lnTo>
                <a:lnTo>
                  <a:pt x="10698188" y="9427778"/>
                </a:lnTo>
                <a:lnTo>
                  <a:pt x="0" y="9427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02205" y="2187713"/>
            <a:ext cx="11683589" cy="5911575"/>
            <a:chOff x="0" y="0"/>
            <a:chExt cx="3497846" cy="17698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97846" cy="1769814"/>
            </a:xfrm>
            <a:custGeom>
              <a:avLst/>
              <a:gdLst/>
              <a:ahLst/>
              <a:cxnLst/>
              <a:rect l="l" t="t" r="r" b="b"/>
              <a:pathLst>
                <a:path w="3497846" h="1769814">
                  <a:moveTo>
                    <a:pt x="0" y="0"/>
                  </a:moveTo>
                  <a:lnTo>
                    <a:pt x="0" y="1769814"/>
                  </a:lnTo>
                  <a:lnTo>
                    <a:pt x="3497846" y="1769814"/>
                  </a:lnTo>
                  <a:lnTo>
                    <a:pt x="3497846" y="0"/>
                  </a:lnTo>
                  <a:lnTo>
                    <a:pt x="0" y="0"/>
                  </a:lnTo>
                  <a:close/>
                  <a:moveTo>
                    <a:pt x="3436886" y="1708854"/>
                  </a:moveTo>
                  <a:lnTo>
                    <a:pt x="59690" y="1708854"/>
                  </a:lnTo>
                  <a:lnTo>
                    <a:pt x="59690" y="59690"/>
                  </a:lnTo>
                  <a:lnTo>
                    <a:pt x="3436886" y="59690"/>
                  </a:lnTo>
                  <a:lnTo>
                    <a:pt x="3436886" y="17088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46960" y="3762375"/>
            <a:ext cx="10194080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</a:pPr>
            <a:r>
              <a:rPr lang="en-US" sz="9000" b="1" spc="288">
                <a:solidFill>
                  <a:srgbClr val="CD3623"/>
                </a:solidFill>
                <a:latin typeface="Lato Heavy"/>
                <a:ea typeface="Lato Heavy"/>
                <a:cs typeface="Lato Heavy"/>
                <a:sym typeface="Lato Heavy"/>
              </a:rPr>
              <a:t>OBIETTIVI GENERALI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8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86079" y="825528"/>
            <a:ext cx="9123979" cy="7650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8"/>
              </a:lnSpc>
            </a:pPr>
            <a:r>
              <a:rPr lang="en-US" sz="6637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GARANTIRE L'ACCESSO UNIVERSALE ALL’ACQUA POTABILE, PULITA E SICURA, RISPETTANDO AMBIENTE E CREATO</a:t>
            </a:r>
          </a:p>
        </p:txBody>
      </p:sp>
      <p:sp>
        <p:nvSpPr>
          <p:cNvPr id="4" name="Freeform 4"/>
          <p:cNvSpPr/>
          <p:nvPr/>
        </p:nvSpPr>
        <p:spPr>
          <a:xfrm>
            <a:off x="10168587" y="530587"/>
            <a:ext cx="6479674" cy="4859756"/>
          </a:xfrm>
          <a:custGeom>
            <a:avLst/>
            <a:gdLst/>
            <a:ahLst/>
            <a:cxnLst/>
            <a:rect l="l" t="t" r="r" b="b"/>
            <a:pathLst>
              <a:path w="6479674" h="4859756">
                <a:moveTo>
                  <a:pt x="0" y="0"/>
                </a:moveTo>
                <a:lnTo>
                  <a:pt x="6479674" y="0"/>
                </a:lnTo>
                <a:lnTo>
                  <a:pt x="6479674" y="4859756"/>
                </a:lnTo>
                <a:lnTo>
                  <a:pt x="0" y="48597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55704" y="5143500"/>
            <a:ext cx="6113196" cy="4584897"/>
          </a:xfrm>
          <a:custGeom>
            <a:avLst/>
            <a:gdLst/>
            <a:ahLst/>
            <a:cxnLst/>
            <a:rect l="l" t="t" r="r" b="b"/>
            <a:pathLst>
              <a:path w="6113196" h="4584897">
                <a:moveTo>
                  <a:pt x="0" y="0"/>
                </a:moveTo>
                <a:lnTo>
                  <a:pt x="6113196" y="0"/>
                </a:lnTo>
                <a:lnTo>
                  <a:pt x="6113196" y="4584897"/>
                </a:lnTo>
                <a:lnTo>
                  <a:pt x="0" y="458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</Words>
  <Application>Microsoft Office PowerPoint</Application>
  <PresentationFormat>Personalizzato</PresentationFormat>
  <Paragraphs>75</Paragraphs>
  <Slides>20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Lato Bold</vt:lpstr>
      <vt:lpstr>Arial</vt:lpstr>
      <vt:lpstr>Calibri</vt:lpstr>
      <vt:lpstr>Intro Rust</vt:lpstr>
      <vt:lpstr>Lato Heavy</vt:lpstr>
      <vt:lpstr>Lato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LAOS: Goccia dopo goccia una comunità cresce - Presentazione</dc:title>
  <dc:creator>Giulio Rossi</dc:creator>
  <cp:lastModifiedBy>Giulio Rossi</cp:lastModifiedBy>
  <cp:revision>2</cp:revision>
  <dcterms:created xsi:type="dcterms:W3CDTF">2006-08-16T00:00:00Z</dcterms:created>
  <dcterms:modified xsi:type="dcterms:W3CDTF">2025-03-02T19:05:15Z</dcterms:modified>
  <dc:identifier>DAGglU982ec</dc:identifier>
</cp:coreProperties>
</file>